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3" r:id="rId1"/>
    <p:sldMasterId id="2147483734" r:id="rId2"/>
    <p:sldMasterId id="2147483735" r:id="rId3"/>
  </p:sldMasterIdLst>
  <p:notesMasterIdLst>
    <p:notesMasterId r:id="rId15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306" r:id="rId11"/>
    <p:sldId id="263" r:id="rId12"/>
    <p:sldId id="264" r:id="rId13"/>
    <p:sldId id="265" r:id="rId14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6"/>
      <p:bold r:id="rId17"/>
      <p:italic r:id="rId18"/>
      <p:boldItalic r:id="rId19"/>
    </p:embeddedFont>
    <p:embeddedFont>
      <p:font typeface="Roboto Medium" panose="020000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  <p15:guide id="6" pos="102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7C2BF91-9244-43ED-8CE7-7B167B3DBA18}">
  <a:tblStyle styleId="{A7C2BF91-9244-43ED-8CE7-7B167B3DBA1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744" y="120"/>
      </p:cViewPr>
      <p:guideLst>
        <p:guide pos="5533"/>
        <p:guide pos="397"/>
        <p:guide orient="horz" pos="3240"/>
        <p:guide orient="horz"/>
        <p:guide orient="horz" pos="510"/>
        <p:guide pos="10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7.xml"/><Relationship Id="rId19" Type="http://schemas.openxmlformats.org/officeDocument/2006/relationships/font" Target="fonts/font4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fif>
</file>

<file path=ppt/media/image17.jpg>
</file>

<file path=ppt/media/image18.pn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0f7d84ce1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30f7d84ce1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104438fca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3104438fca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0f7d84ce1d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30f7d84ce1d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54337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лок текст + картинка" type="title">
  <p:cSld name="TITL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495300" y="1493850"/>
            <a:ext cx="4424100" cy="21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71" name="Google Shape;7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3625" y="843000"/>
            <a:ext cx="3457500" cy="3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47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, фон градиент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604350" y="1999200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этапы процесса">
  <p:cSld name="CUSTOM_5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8" name="Google Shape;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80" name="Google Shape;8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sp>
        <p:nvSpPr>
          <p:cNvPr id="81" name="Google Shape;81;p19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9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9"/>
          <p:cNvSpPr txBox="1"/>
          <p:nvPr/>
        </p:nvSpPr>
        <p:spPr>
          <a:xfrm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9"/>
          <p:cNvSpPr txBox="1"/>
          <p:nvPr/>
        </p:nvSpPr>
        <p:spPr>
          <a:xfrm>
            <a:off x="2828343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640705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в 2 колонки ">
  <p:cSld name="CUSTOM_8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1" name="Google Shape;91;p20"/>
          <p:cNvGraphicFramePr/>
          <p:nvPr/>
        </p:nvGraphicFramePr>
        <p:xfrm>
          <a:off x="655650" y="174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{A7C2BF91-9244-43ED-8CE7-7B167B3DBA18}</a:tableStyleId>
              </a:tblPr>
              <a:tblGrid>
                <a:gridCol w="38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Описание эксперимента</a:t>
                      </a:r>
                      <a:r>
                        <a:rPr lang="ru" sz="1700" b="1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Технические детали</a:t>
                      </a:r>
                      <a:endParaRPr sz="17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175">
                <a:tc>
                  <a:txBody>
                    <a:bodyPr/>
                    <a:lstStyle/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Гипотеза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Целевая аудитория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Ожидаемый результат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Roboto"/>
                        <a:buChar char="●"/>
                      </a:pPr>
                      <a:r>
                        <a:rPr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Настройки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Метрики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сылка на источник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/>
        </p:nvSpPr>
        <p:spPr>
          <a:xfrm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добавьте ссылку на источник</a:t>
            </a:r>
            <a:endParaRPr sz="1100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подтемой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 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8" name="Google Shape;98;p23"/>
          <p:cNvGraphicFramePr/>
          <p:nvPr/>
        </p:nvGraphicFramePr>
        <p:xfrm>
          <a:off x="608700" y="15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{A7C2BF91-9244-43ED-8CE7-7B167B3DBA18}</a:tableStyleId>
              </a:tblPr>
              <a:tblGrid>
                <a:gridCol w="39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7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лашки + иллюстрация">
  <p:cSld name="SECTION_TITLE_AND_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24"/>
          <p:cNvSpPr/>
          <p:nvPr/>
        </p:nvSpPr>
        <p:spPr>
          <a:xfrm>
            <a:off x="791625" y="1039150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791625" y="1904882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791625" y="2770607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791625" y="3636339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900" y="1409075"/>
            <a:ext cx="2468700" cy="2468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блока">
  <p:cSld name="CUSTOM_7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/>
          <p:nvPr/>
        </p:nvSpPr>
        <p:spPr>
          <a:xfrm>
            <a:off x="932713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3436420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5940127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1073575" y="2074863"/>
            <a:ext cx="184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sz="1100"/>
          </a:p>
        </p:txBody>
      </p:sp>
      <p:sp>
        <p:nvSpPr>
          <p:cNvPr id="114" name="Google Shape;114;p26"/>
          <p:cNvSpPr txBox="1"/>
          <p:nvPr/>
        </p:nvSpPr>
        <p:spPr>
          <a:xfrm>
            <a:off x="3530920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  <p:sp>
        <p:nvSpPr>
          <p:cNvPr id="115" name="Google Shape;115;p26"/>
          <p:cNvSpPr txBox="1"/>
          <p:nvPr/>
        </p:nvSpPr>
        <p:spPr>
          <a:xfrm>
            <a:off x="6080975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пределение" type="title">
  <p:cSld name="TITL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7710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2" name="Google Shape;122;p28"/>
          <p:cNvSpPr txBox="1"/>
          <p:nvPr/>
        </p:nvSpPr>
        <p:spPr>
          <a:xfrm>
            <a:off x="549614" y="1802270"/>
            <a:ext cx="7636200" cy="31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>
                <a:solidFill>
                  <a:srgbClr val="9857F3"/>
                </a:solidFill>
                <a:latin typeface="Roboto"/>
                <a:ea typeface="Roboto"/>
                <a:cs typeface="Roboto"/>
                <a:sym typeface="Roboto"/>
              </a:rPr>
              <a:t>Определение</a:t>
            </a:r>
            <a:r>
              <a:rPr lang="ru" sz="24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– </a:t>
            </a:r>
            <a:r>
              <a:rPr lang="ru" sz="2400"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их типов данных, соглашений об именовании и правил проверки целостностей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жный тезис крупным шрифтом " type="secHead">
  <p:cSld name="SECTION_HEADER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>
            <a:spLocks noGrp="1"/>
          </p:cNvSpPr>
          <p:nvPr>
            <p:ph type="title"/>
          </p:nvPr>
        </p:nvSpPr>
        <p:spPr>
          <a:xfrm>
            <a:off x="500550" y="1940306"/>
            <a:ext cx="7935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5" name="Google Shape;125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+ картинка" type="tx">
  <p:cSld name="TITLE_AND_BOD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28" name="Google Shape;128;p30"/>
          <p:cNvSpPr txBox="1"/>
          <p:nvPr/>
        </p:nvSpPr>
        <p:spPr>
          <a:xfrm>
            <a:off x="630550" y="1572900"/>
            <a:ext cx="3906300" cy="17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Главная мысль </a:t>
            </a:r>
            <a:endParaRPr sz="3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слайда, тезис, определение</a:t>
            </a:r>
            <a:endParaRPr sz="3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9" name="Google Shape;129;p30"/>
          <p:cNvPicPr preferRelativeResize="0"/>
          <p:nvPr/>
        </p:nvPicPr>
        <p:blipFill rotWithShape="1">
          <a:blip r:embed="rId2">
            <a:alphaModFix/>
          </a:blip>
          <a:srcRect t="10742" b="10734"/>
          <a:stretch/>
        </p:blipFill>
        <p:spPr>
          <a:xfrm>
            <a:off x="5581050" y="867901"/>
            <a:ext cx="2868000" cy="31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3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34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8" name="Google Shape;138;p34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39" name="Google Shape;139;p3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6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37"/>
          <p:cNvSpPr/>
          <p:nvPr/>
        </p:nvSpPr>
        <p:spPr>
          <a:xfrm>
            <a:off x="606200" y="1441163"/>
            <a:ext cx="7938600" cy="35649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37"/>
          <p:cNvSpPr txBox="1">
            <a:spLocks noGrp="1"/>
          </p:cNvSpPr>
          <p:nvPr>
            <p:ph type="subTitle" idx="1"/>
          </p:nvPr>
        </p:nvSpPr>
        <p:spPr>
          <a:xfrm>
            <a:off x="743675" y="1496071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8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9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39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0"/>
          <p:cNvSpPr/>
          <p:nvPr/>
        </p:nvSpPr>
        <p:spPr>
          <a:xfrm>
            <a:off x="362300" y="1364963"/>
            <a:ext cx="4748700" cy="35649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40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58" name="Google Shape;158;p40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500550" y="1783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41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162" name="Google Shape;162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2"/>
          <p:cNvSpPr txBox="1">
            <a:spLocks noGrp="1"/>
          </p:cNvSpPr>
          <p:nvPr>
            <p:ph type="title"/>
          </p:nvPr>
        </p:nvSpPr>
        <p:spPr>
          <a:xfrm>
            <a:off x="500550" y="2545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-синий">
  <p:cSld name="MAIN_POINT_2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4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f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tonissimus/OtusPostgresql2024/tree/main/FinalProject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92"/>
          <p:cNvPicPr preferRelativeResize="0"/>
          <p:nvPr/>
        </p:nvPicPr>
        <p:blipFill rotWithShape="1">
          <a:blip r:embed="rId3">
            <a:alphaModFix/>
          </a:blip>
          <a:srcRect t="5495" b="38716"/>
          <a:stretch/>
        </p:blipFill>
        <p:spPr>
          <a:xfrm>
            <a:off x="-37975" y="0"/>
            <a:ext cx="9219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92"/>
          <p:cNvSpPr/>
          <p:nvPr/>
        </p:nvSpPr>
        <p:spPr>
          <a:xfrm>
            <a:off x="433124" y="553500"/>
            <a:ext cx="6577275" cy="415500"/>
          </a:xfrm>
          <a:prstGeom prst="roundRect">
            <a:avLst>
              <a:gd name="adj" fmla="val 16667"/>
            </a:avLst>
          </a:prstGeom>
          <a:solidFill>
            <a:srgbClr val="740FB4"/>
          </a:solidFill>
          <a:ln>
            <a:noFill/>
          </a:ln>
          <a:effectLst>
            <a:outerShdw blurRad="200025" dist="28575" dir="5400000" algn="bl" rotWithShape="0">
              <a:srgbClr val="000000">
                <a:alpha val="2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" name="Google Shape;374;p92"/>
          <p:cNvSpPr txBox="1"/>
          <p:nvPr/>
        </p:nvSpPr>
        <p:spPr>
          <a:xfrm>
            <a:off x="433125" y="1890725"/>
            <a:ext cx="7584300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/>
            <a:r>
              <a:rPr lang="ru-RU" sz="2400" b="0" dirty="0">
                <a:solidFill>
                  <a:srgbClr val="E1E4E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Настройка облачной инфраструктуры в рамках миграци</a:t>
            </a:r>
            <a:r>
              <a:rPr lang="ru-RU" sz="2400" dirty="0">
                <a:solidFill>
                  <a:srgbClr val="E1E4E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и</a:t>
            </a:r>
            <a:r>
              <a:rPr lang="ru-RU" sz="2400" b="0" dirty="0">
                <a:solidFill>
                  <a:srgbClr val="E1E4E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БД </a:t>
            </a:r>
            <a:r>
              <a:rPr lang="ru-RU" sz="2400" b="0" dirty="0" err="1">
                <a:solidFill>
                  <a:srgbClr val="E1E4E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web</a:t>
            </a:r>
            <a:r>
              <a:rPr lang="ru-RU" sz="2400" b="0" dirty="0">
                <a:solidFill>
                  <a:srgbClr val="E1E4E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приложения с MS SQL Server на </a:t>
            </a:r>
            <a:r>
              <a:rPr lang="ru-RU" sz="2400" b="0" dirty="0" err="1">
                <a:solidFill>
                  <a:srgbClr val="E1E4E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PostgreSQL</a:t>
            </a:r>
            <a:r>
              <a:rPr lang="en-US" sz="2400" b="0" dirty="0">
                <a:solidFill>
                  <a:srgbClr val="E1E4E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ru-RU" sz="2400" b="0" dirty="0">
              <a:solidFill>
                <a:srgbClr val="E1E4E8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75" name="Google Shape;375;p92"/>
          <p:cNvSpPr txBox="1"/>
          <p:nvPr/>
        </p:nvSpPr>
        <p:spPr>
          <a:xfrm>
            <a:off x="621678" y="529353"/>
            <a:ext cx="6388722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PostgreSQL</a:t>
            </a:r>
            <a:r>
              <a:rPr lang="ru-RU" sz="16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для администраторов баз данных и разработчиков</a:t>
            </a:r>
            <a:endParaRPr sz="1600" dirty="0">
              <a:solidFill>
                <a:schemeClr val="bg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76" name="Google Shape;376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21737" y="3183356"/>
            <a:ext cx="1209300" cy="17544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7" name="Google Shape;447;p100"/>
          <p:cNvPicPr preferRelativeResize="0"/>
          <p:nvPr/>
        </p:nvPicPr>
        <p:blipFill rotWithShape="1">
          <a:blip r:embed="rId3">
            <a:alphaModFix/>
          </a:blip>
          <a:srcRect l="10873" b="29922"/>
          <a:stretch/>
        </p:blipFill>
        <p:spPr>
          <a:xfrm>
            <a:off x="-75950" y="0"/>
            <a:ext cx="94087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100"/>
          <p:cNvSpPr txBox="1"/>
          <p:nvPr/>
        </p:nvSpPr>
        <p:spPr>
          <a:xfrm>
            <a:off x="1214696" y="684579"/>
            <a:ext cx="6693846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sz="45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9" name="Google Shape;449;p100"/>
          <p:cNvSpPr txBox="1"/>
          <p:nvPr/>
        </p:nvSpPr>
        <p:spPr>
          <a:xfrm>
            <a:off x="1851390" y="2323341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0" name="Google Shape;450;p100"/>
          <p:cNvSpPr txBox="1"/>
          <p:nvPr/>
        </p:nvSpPr>
        <p:spPr>
          <a:xfrm>
            <a:off x="5571690" y="2323341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1" name="Google Shape;451;p100"/>
          <p:cNvSpPr txBox="1"/>
          <p:nvPr/>
        </p:nvSpPr>
        <p:spPr>
          <a:xfrm>
            <a:off x="1359692" y="2107791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2" name="Google Shape;452;p100"/>
          <p:cNvSpPr txBox="1"/>
          <p:nvPr/>
        </p:nvSpPr>
        <p:spPr>
          <a:xfrm>
            <a:off x="5079994" y="2107791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Google Shape;460;p101"/>
          <p:cNvPicPr preferRelativeResize="0"/>
          <p:nvPr/>
        </p:nvPicPr>
        <p:blipFill rotWithShape="1">
          <a:blip r:embed="rId3">
            <a:alphaModFix/>
          </a:blip>
          <a:srcRect t="5495" b="38716"/>
          <a:stretch/>
        </p:blipFill>
        <p:spPr>
          <a:xfrm>
            <a:off x="-75950" y="0"/>
            <a:ext cx="9219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101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462" name="Google Shape;462;p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8113" y="1616723"/>
            <a:ext cx="595986" cy="595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93"/>
          <p:cNvSpPr txBox="1">
            <a:spLocks noGrp="1"/>
          </p:cNvSpPr>
          <p:nvPr>
            <p:ph type="title"/>
          </p:nvPr>
        </p:nvSpPr>
        <p:spPr>
          <a:xfrm>
            <a:off x="744125" y="1415974"/>
            <a:ext cx="79353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383" name="Google Shape;383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062" y="3841075"/>
            <a:ext cx="545712" cy="54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75" y="3890890"/>
            <a:ext cx="537262" cy="53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94"/>
          <p:cNvSpPr txBox="1">
            <a:spLocks noGrp="1"/>
          </p:cNvSpPr>
          <p:nvPr>
            <p:ph type="title"/>
          </p:nvPr>
        </p:nvSpPr>
        <p:spPr>
          <a:xfrm>
            <a:off x="500550" y="821224"/>
            <a:ext cx="8520600" cy="1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Защита проекта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 dirty="0"/>
              <a:t>Тема: </a:t>
            </a:r>
            <a:r>
              <a:rPr lang="ru-RU" sz="2000" dirty="0"/>
              <a:t>Настройка облачной инфраструктуры </a:t>
            </a:r>
            <a:r>
              <a:rPr lang="en-US" sz="2000" dirty="0"/>
              <a:t>PostgreSQL </a:t>
            </a:r>
            <a:r>
              <a:rPr lang="ru-RU" sz="2000" dirty="0"/>
              <a:t>с использованием </a:t>
            </a:r>
            <a:r>
              <a:rPr lang="en-US" sz="2000" dirty="0"/>
              <a:t>Ansible</a:t>
            </a:r>
            <a:endParaRPr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1" name="Google Shape;391;p94"/>
          <p:cNvSpPr txBox="1"/>
          <p:nvPr/>
        </p:nvSpPr>
        <p:spPr>
          <a:xfrm>
            <a:off x="3377929" y="2746326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300" b="1" dirty="0">
                <a:solidFill>
                  <a:srgbClr val="9857F3"/>
                </a:solidFill>
                <a:latin typeface="Roboto"/>
                <a:ea typeface="Roboto"/>
                <a:cs typeface="Roboto"/>
                <a:sym typeface="Roboto"/>
              </a:rPr>
              <a:t>Кириллов Антон</a:t>
            </a:r>
            <a:endParaRPr sz="2300" b="1" dirty="0">
              <a:solidFill>
                <a:srgbClr val="9857F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2" name="Google Shape;392;p94"/>
          <p:cNvSpPr txBox="1"/>
          <p:nvPr/>
        </p:nvSpPr>
        <p:spPr>
          <a:xfrm>
            <a:off x="3377929" y="3122226"/>
            <a:ext cx="5337300" cy="1144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АО «КЭПТ»</a:t>
            </a:r>
            <a:endParaRPr lang="ru" sz="1300"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285750" lvl="0" indent="-2857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" sz="1300" dirty="0">
                <a:latin typeface="Roboto Medium"/>
                <a:ea typeface="Roboto Medium"/>
                <a:cs typeface="Roboto Medium"/>
                <a:sym typeface="Roboto Medium"/>
              </a:rPr>
              <a:t>Техническая поддержка веб приложений и БД</a:t>
            </a:r>
            <a:endParaRPr lang="en-US" sz="1300"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285750" lvl="0" indent="-2857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Настройка инфраструктуры</a:t>
            </a:r>
            <a:endParaRPr lang="ru" sz="1300"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285750" lvl="0" indent="-2857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latin typeface="Roboto Medium"/>
                <a:ea typeface="Roboto Medium"/>
                <a:cs typeface="Roboto Medium"/>
                <a:sym typeface="Roboto Medium"/>
              </a:rPr>
              <a:t>DevOps</a:t>
            </a: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, </a:t>
            </a:r>
            <a:r>
              <a:rPr lang="en-US" sz="1300" dirty="0">
                <a:latin typeface="Roboto Medium"/>
                <a:ea typeface="Roboto Medium"/>
                <a:cs typeface="Roboto Medium"/>
                <a:sym typeface="Roboto Medium"/>
              </a:rPr>
              <a:t>CI/CD</a:t>
            </a:r>
            <a:endParaRPr sz="1300" dirty="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09BF068-A95F-4CA4-8F4D-C363D1348C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301" y="2337048"/>
            <a:ext cx="2475187" cy="24751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95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398" name="Google Shape;398;p95"/>
          <p:cNvSpPr/>
          <p:nvPr/>
        </p:nvSpPr>
        <p:spPr>
          <a:xfrm>
            <a:off x="1138125" y="149130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9" name="Google Shape;399;p95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0" name="Google Shape;400;p95"/>
          <p:cNvSpPr/>
          <p:nvPr/>
        </p:nvSpPr>
        <p:spPr>
          <a:xfrm>
            <a:off x="1138125" y="265167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1" name="Google Shape;401;p95"/>
          <p:cNvSpPr/>
          <p:nvPr/>
        </p:nvSpPr>
        <p:spPr>
          <a:xfrm>
            <a:off x="1138125" y="324622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02" name="Google Shape;402;p95"/>
          <p:cNvCxnSpPr>
            <a:stCxn id="398" idx="1"/>
            <a:endCxn id="399" idx="1"/>
          </p:cNvCxnSpPr>
          <p:nvPr/>
        </p:nvCxnSpPr>
        <p:spPr>
          <a:xfrm>
            <a:off x="1138125" y="167940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9857F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403" name="Google Shape;403;p95"/>
          <p:cNvCxnSpPr>
            <a:stCxn id="399" idx="1"/>
            <a:endCxn id="400" idx="1"/>
          </p:cNvCxnSpPr>
          <p:nvPr/>
        </p:nvCxnSpPr>
        <p:spPr>
          <a:xfrm>
            <a:off x="1138125" y="225959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9857F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404" name="Google Shape;404;p95"/>
          <p:cNvCxnSpPr>
            <a:stCxn id="400" idx="1"/>
            <a:endCxn id="401" idx="1"/>
          </p:cNvCxnSpPr>
          <p:nvPr/>
        </p:nvCxnSpPr>
        <p:spPr>
          <a:xfrm>
            <a:off x="1138125" y="2839776"/>
            <a:ext cx="600" cy="5946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9857F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405" name="Google Shape;405;p95"/>
          <p:cNvCxnSpPr>
            <a:stCxn id="401" idx="1"/>
            <a:endCxn id="406" idx="1"/>
          </p:cNvCxnSpPr>
          <p:nvPr/>
        </p:nvCxnSpPr>
        <p:spPr>
          <a:xfrm>
            <a:off x="1138125" y="3434325"/>
            <a:ext cx="600" cy="5268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9857F3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406" name="Google Shape;406;p95"/>
          <p:cNvSpPr/>
          <p:nvPr/>
        </p:nvSpPr>
        <p:spPr>
          <a:xfrm>
            <a:off x="1138137" y="377287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96"/>
          <p:cNvSpPr txBox="1"/>
          <p:nvPr/>
        </p:nvSpPr>
        <p:spPr>
          <a:xfrm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412" name="Google Shape;412;p96"/>
          <p:cNvGraphicFramePr/>
          <p:nvPr>
            <p:extLst>
              <p:ext uri="{D42A27DB-BD31-4B8C-83A1-F6EECF244321}">
                <p14:modId xmlns:p14="http://schemas.microsoft.com/office/powerpoint/2010/main" val="1695027656"/>
              </p:ext>
            </p:extLst>
          </p:nvPr>
        </p:nvGraphicFramePr>
        <p:xfrm>
          <a:off x="891540" y="1979325"/>
          <a:ext cx="7239000" cy="2133450"/>
        </p:xfrm>
        <a:graphic>
          <a:graphicData uri="http://schemas.openxmlformats.org/drawingml/2006/table">
            <a:tbl>
              <a:tblPr>
                <a:noFill/>
                <a:tableStyleId>{A7C2BF91-9244-43ED-8CE7-7B167B3DBA18}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Подготовить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ansible playbooks 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для всех этапов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деплоя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Деплой и настройка основного кластера (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VM1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).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Деплой и настройка реплики (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VM2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)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Настройка мониторинга в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Prometheus 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и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Grafana (Docker)</a:t>
                      </a:r>
                      <a:endParaRPr lang="ru-RU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Настройка </a:t>
                      </a:r>
                      <a:r>
                        <a:rPr lang="ru-RU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бэкапирования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средствами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linux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(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systemd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)</a:t>
                      </a:r>
                      <a:endParaRPr lang="ru-RU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13" name="Google Shape;413;p96"/>
          <p:cNvSpPr/>
          <p:nvPr/>
        </p:nvSpPr>
        <p:spPr>
          <a:xfrm>
            <a:off x="612250" y="1013453"/>
            <a:ext cx="7971250" cy="662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Разработать и настроить процесс деплоя </a:t>
            </a:r>
            <a:r>
              <a:rPr lang="en-US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“production ready” 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инфраструктуры </a:t>
            </a:r>
            <a:r>
              <a:rPr lang="en-US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PostgreSQL 17 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с использованием </a:t>
            </a:r>
            <a:r>
              <a:rPr lang="en-US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Ansible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endParaRPr sz="15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97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Какие технологии использовались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425" name="Google Shape;425;p97"/>
          <p:cNvGraphicFramePr/>
          <p:nvPr>
            <p:extLst>
              <p:ext uri="{D42A27DB-BD31-4B8C-83A1-F6EECF244321}">
                <p14:modId xmlns:p14="http://schemas.microsoft.com/office/powerpoint/2010/main" val="3065350708"/>
              </p:ext>
            </p:extLst>
          </p:nvPr>
        </p:nvGraphicFramePr>
        <p:xfrm>
          <a:off x="952500" y="1897775"/>
          <a:ext cx="7239000" cy="2219810"/>
        </p:xfrm>
        <a:graphic>
          <a:graphicData uri="http://schemas.openxmlformats.org/drawingml/2006/table">
            <a:tbl>
              <a:tblPr>
                <a:noFill/>
                <a:tableStyleId>{A7C2BF91-9244-43ED-8CE7-7B167B3DBA18}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Ansible (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система автоматизации процессов деплоя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)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Prometheus, Grafana (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Сбор и визуализация метрик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)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r>
                        <a:rPr lang="ru" sz="1600" b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sz="1600" b="1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Systemd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(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подсистема </a:t>
                      </a: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linux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для организации работы сервисов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)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Docker (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система контейнеризации приложений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)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9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Что получилось</a:t>
            </a:r>
            <a:endParaRPr sz="300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61F9C82-7357-4889-A3CF-C137EE2C88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4112" y="1056714"/>
            <a:ext cx="5751090" cy="266016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9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400" dirty="0"/>
              <a:t>Ссылки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graphicFrame>
        <p:nvGraphicFramePr>
          <p:cNvPr id="439" name="Google Shape;439;p99"/>
          <p:cNvGraphicFramePr/>
          <p:nvPr>
            <p:extLst>
              <p:ext uri="{D42A27DB-BD31-4B8C-83A1-F6EECF244321}">
                <p14:modId xmlns:p14="http://schemas.microsoft.com/office/powerpoint/2010/main" val="3604166717"/>
              </p:ext>
            </p:extLst>
          </p:nvPr>
        </p:nvGraphicFramePr>
        <p:xfrm>
          <a:off x="437727" y="1053105"/>
          <a:ext cx="7239000" cy="443962"/>
        </p:xfrm>
        <a:graphic>
          <a:graphicData uri="http://schemas.openxmlformats.org/drawingml/2006/table">
            <a:tbl>
              <a:tblPr>
                <a:noFill/>
                <a:tableStyleId>{A7C2BF91-9244-43ED-8CE7-7B167B3DBA18}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3"/>
                        </a:rPr>
                        <a:t>Github</a:t>
                      </a:r>
                      <a:r>
                        <a:rPr lang="ru-RU" sz="160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3"/>
                        </a:rPr>
                        <a:t> репозиторий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3"/>
                        </a:rPr>
                        <a:t> </a:t>
                      </a:r>
                      <a:r>
                        <a:rPr lang="ru-RU" sz="160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3"/>
                        </a:rPr>
                        <a:t>проекта</a:t>
                      </a:r>
                      <a:endParaRPr lang="ru-RU" sz="160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7357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9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/>
              <a:t>Выводы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439" name="Google Shape;439;p99"/>
          <p:cNvGraphicFramePr/>
          <p:nvPr>
            <p:extLst>
              <p:ext uri="{D42A27DB-BD31-4B8C-83A1-F6EECF244321}">
                <p14:modId xmlns:p14="http://schemas.microsoft.com/office/powerpoint/2010/main" val="2141026723"/>
              </p:ext>
            </p:extLst>
          </p:nvPr>
        </p:nvGraphicFramePr>
        <p:xfrm>
          <a:off x="437727" y="1053105"/>
          <a:ext cx="7239000" cy="2663772"/>
        </p:xfrm>
        <a:graphic>
          <a:graphicData uri="http://schemas.openxmlformats.org/drawingml/2006/table">
            <a:tbl>
              <a:tblPr>
                <a:noFill/>
                <a:tableStyleId>{A7C2BF91-9244-43ED-8CE7-7B167B3DBA18}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Цель проекта достигнута</a:t>
                      </a:r>
                      <a:endParaRPr sz="160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Всё легко кроме настройки репликации</a:t>
                      </a:r>
                      <a:endParaRPr sz="160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Проект занял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~</a:t>
                      </a:r>
                      <a:r>
                        <a:rPr lang="ru-RU" sz="160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30 часов</a:t>
                      </a:r>
                      <a:endParaRPr sz="160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Полезность - 10. Все темы применимы в основной работе</a:t>
                      </a:r>
                      <a:endParaRPr sz="160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Планирую развивать в сторону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High Availability</a:t>
                      </a:r>
                      <a:r>
                        <a:rPr lang="ru-RU" sz="160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(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Patroni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-RU" sz="160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и т.п.)</a:t>
                      </a:r>
                      <a:endParaRPr sz="160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565365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Углублять знания в области написания функций и процедур</a:t>
                      </a:r>
                      <a:endParaRPr sz="160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048856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262</Words>
  <Application>Microsoft Office PowerPoint</Application>
  <PresentationFormat>Экран (16:9)</PresentationFormat>
  <Paragraphs>62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Arial</vt:lpstr>
      <vt:lpstr>Roboto Medium</vt:lpstr>
      <vt:lpstr>Courier New</vt:lpstr>
      <vt:lpstr>Roboto</vt:lpstr>
      <vt:lpstr>Светлая тема</vt:lpstr>
      <vt:lpstr>Светлая тема</vt:lpstr>
      <vt:lpstr>Светлая тема</vt:lpstr>
      <vt:lpstr>Презентация PowerPoint</vt:lpstr>
      <vt:lpstr>Меня хорошо видно &amp; слышно?</vt:lpstr>
      <vt:lpstr>Защита проекта Тема: Настройка облачной инфраструктуры PostgreSQL с использованием Ansible   </vt:lpstr>
      <vt:lpstr>План защиты</vt:lpstr>
      <vt:lpstr>Презентация PowerPoint</vt:lpstr>
      <vt:lpstr>Какие технологии использовались </vt:lpstr>
      <vt:lpstr>Что получилось</vt:lpstr>
      <vt:lpstr>Ссылки </vt:lpstr>
      <vt:lpstr>Выводы 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Антон</dc:creator>
  <cp:lastModifiedBy>Антон Кириллов</cp:lastModifiedBy>
  <cp:revision>9</cp:revision>
  <dcterms:modified xsi:type="dcterms:W3CDTF">2025-02-09T18:28:26Z</dcterms:modified>
</cp:coreProperties>
</file>